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1622668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3653477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75388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88106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84851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2771458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2203832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60210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2225703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6712A3-F75D-415F-9507-E1EF79AB86F6}" type="datetimeFigureOut">
              <a:rPr lang="en-US" smtClean="0"/>
              <a:t>10/7/2022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389447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6712A3-F75D-415F-9507-E1EF79AB86F6}"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9439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6712A3-F75D-415F-9507-E1EF79AB86F6}" type="datetimeFigureOut">
              <a:rPr lang="en-US" smtClean="0"/>
              <a:t>10/7/2022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1008598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6712A3-F75D-415F-9507-E1EF79AB86F6}" type="datetimeFigureOut">
              <a:rPr lang="en-US" smtClean="0"/>
              <a:t>10/7/2022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4167843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6712A3-F75D-415F-9507-E1EF79AB86F6}" type="datetimeFigureOut">
              <a:rPr lang="en-US" smtClean="0"/>
              <a:t>10/7/2022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421429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6712A3-F75D-415F-9507-E1EF79AB86F6}"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2844533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6712A3-F75D-415F-9507-E1EF79AB86F6}" type="datetimeFigureOut">
              <a:rPr lang="en-US" smtClean="0"/>
              <a:t>10/7/2022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3F584-9B0D-4AFE-A2CB-E7CADEEAA433}" type="slidenum">
              <a:rPr lang="en-US" smtClean="0"/>
              <a:t>‹#›</a:t>
            </a:fld>
            <a:endParaRPr lang="en-US"/>
          </a:p>
        </p:txBody>
      </p:sp>
    </p:spTree>
    <p:extLst>
      <p:ext uri="{BB962C8B-B14F-4D97-AF65-F5344CB8AC3E}">
        <p14:creationId xmlns:p14="http://schemas.microsoft.com/office/powerpoint/2010/main" val="355832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36712A3-F75D-415F-9507-E1EF79AB86F6}" type="datetimeFigureOut">
              <a:rPr lang="en-US" smtClean="0"/>
              <a:t>10/7/2022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E13F584-9B0D-4AFE-A2CB-E7CADEEAA433}" type="slidenum">
              <a:rPr lang="en-US" smtClean="0"/>
              <a:t>‹#›</a:t>
            </a:fld>
            <a:endParaRPr lang="en-US"/>
          </a:p>
        </p:txBody>
      </p:sp>
    </p:spTree>
    <p:extLst>
      <p:ext uri="{BB962C8B-B14F-4D97-AF65-F5344CB8AC3E}">
        <p14:creationId xmlns:p14="http://schemas.microsoft.com/office/powerpoint/2010/main" val="1329880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3.glb"/><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C3E9-72C6-4EFE-A099-F928709B5C98}"/>
              </a:ext>
            </a:extLst>
          </p:cNvPr>
          <p:cNvSpPr>
            <a:spLocks noGrp="1"/>
          </p:cNvSpPr>
          <p:nvPr>
            <p:ph type="ctrTitle"/>
          </p:nvPr>
        </p:nvSpPr>
        <p:spPr>
          <a:xfrm>
            <a:off x="2264899" y="0"/>
            <a:ext cx="5743012" cy="1096899"/>
          </a:xfrm>
        </p:spPr>
        <p:txBody>
          <a:bodyPr/>
          <a:lstStyle/>
          <a:p>
            <a:r>
              <a:rPr lang="en-US" b="1" dirty="0"/>
              <a:t>Apple M1 CPU</a:t>
            </a:r>
            <a:endParaRPr lang="en-US" dirty="0"/>
          </a:p>
        </p:txBody>
      </p:sp>
      <p:sp>
        <p:nvSpPr>
          <p:cNvPr id="3" name="Subtitle 2">
            <a:extLst>
              <a:ext uri="{FF2B5EF4-FFF2-40B4-BE49-F238E27FC236}">
                <a16:creationId xmlns:a16="http://schemas.microsoft.com/office/drawing/2014/main" id="{1FA828EF-F98A-4CF2-A750-5A6B8244CD5B}"/>
              </a:ext>
            </a:extLst>
          </p:cNvPr>
          <p:cNvSpPr>
            <a:spLocks noGrp="1"/>
          </p:cNvSpPr>
          <p:nvPr>
            <p:ph type="subTitle" idx="1"/>
          </p:nvPr>
        </p:nvSpPr>
        <p:spPr>
          <a:xfrm>
            <a:off x="1549270" y="1434242"/>
            <a:ext cx="7766936" cy="1096899"/>
          </a:xfrm>
        </p:spPr>
        <p:txBody>
          <a:bodyPr/>
          <a:lstStyle/>
          <a:p>
            <a:r>
              <a:rPr lang="en-US" dirty="0"/>
              <a:t>With industry-leading performance, powerful features, and incredible efficiency, M1 is Apple’s first chip designed specifically for the Mac</a:t>
            </a:r>
          </a:p>
        </p:txBody>
      </p:sp>
      <p:pic>
        <p:nvPicPr>
          <p:cNvPr id="1026" name="Picture 2" descr="apple m1 chip">
            <a:extLst>
              <a:ext uri="{FF2B5EF4-FFF2-40B4-BE49-F238E27FC236}">
                <a16:creationId xmlns:a16="http://schemas.microsoft.com/office/drawing/2014/main" id="{AB79DEB1-BC50-4DFC-9A1E-FCADC5D08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564" y="242186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37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97BE64-6040-4C04-B245-4926A9DC403B}"/>
              </a:ext>
            </a:extLst>
          </p:cNvPr>
          <p:cNvSpPr>
            <a:spLocks noGrp="1"/>
          </p:cNvSpPr>
          <p:nvPr>
            <p:ph idx="1"/>
          </p:nvPr>
        </p:nvSpPr>
        <p:spPr>
          <a:xfrm>
            <a:off x="196948" y="106706"/>
            <a:ext cx="8947052" cy="6751294"/>
          </a:xfrm>
        </p:spPr>
        <p:txBody>
          <a:bodyPr>
            <a:normAutofit/>
          </a:bodyPr>
          <a:lstStyle/>
          <a:p>
            <a:endParaRPr lang="en-US" sz="2400" dirty="0"/>
          </a:p>
          <a:p>
            <a:r>
              <a:rPr lang="en-US" sz="2400" dirty="0"/>
              <a:t>As a "System on a Chip," the M1 integrates several different components, including the CPU, GPU, unified memory architecture (RAM), Neural Engine, Secure Enclave, SSD controller, image signal processor, encode/decode engines, Thunderbolt controller with USB 4 support, and more, all of which power the different features in the Mac.</a:t>
            </a:r>
          </a:p>
          <a:p>
            <a:r>
              <a:rPr lang="en-US" sz="2400" dirty="0"/>
              <a:t>The unified memory architecture that Apple has included is also a major factor because all of the technologies in the M1 are able to access the same data </a:t>
            </a:r>
            <a:r>
              <a:rPr lang="en-US" sz="2400" b="1" dirty="0"/>
              <a:t>without having to swap between multiple pools of memory.</a:t>
            </a:r>
          </a:p>
          <a:p>
            <a:r>
              <a:rPr lang="en-US" sz="2400" dirty="0"/>
              <a:t>Built into the M1 chip, the unified memory architecture lets the CPU, GPU, and other processor components don't need to copy data between one another, and are able to access the same data pool. This brings notable speed and efficiency improvements to the M1.</a:t>
            </a:r>
            <a:endParaRPr lang="en-US" sz="2400" b="1" dirty="0"/>
          </a:p>
        </p:txBody>
      </p:sp>
    </p:spTree>
    <p:extLst>
      <p:ext uri="{BB962C8B-B14F-4D97-AF65-F5344CB8AC3E}">
        <p14:creationId xmlns:p14="http://schemas.microsoft.com/office/powerpoint/2010/main" val="168286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A0A17-4B03-4076-B87B-D2595D18636A}"/>
              </a:ext>
            </a:extLst>
          </p:cNvPr>
          <p:cNvPicPr>
            <a:picLocks noChangeAspect="1"/>
          </p:cNvPicPr>
          <p:nvPr/>
        </p:nvPicPr>
        <p:blipFill>
          <a:blip r:embed="rId2"/>
          <a:stretch>
            <a:fillRect/>
          </a:stretch>
        </p:blipFill>
        <p:spPr>
          <a:xfrm>
            <a:off x="303334" y="706388"/>
            <a:ext cx="9334500" cy="5248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1106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3D26-9F48-4F92-BB55-319B7222C983}"/>
              </a:ext>
            </a:extLst>
          </p:cNvPr>
          <p:cNvSpPr>
            <a:spLocks noGrp="1"/>
          </p:cNvSpPr>
          <p:nvPr>
            <p:ph type="title"/>
          </p:nvPr>
        </p:nvSpPr>
        <p:spPr/>
        <p:txBody>
          <a:bodyPr/>
          <a:lstStyle/>
          <a:p>
            <a:pPr algn="ctr"/>
            <a:r>
              <a:rPr lang="en-US" b="1" dirty="0"/>
              <a:t>CPU</a:t>
            </a:r>
            <a:br>
              <a:rPr lang="en-US" b="1" dirty="0"/>
            </a:br>
            <a:endParaRPr lang="en-US" dirty="0"/>
          </a:p>
        </p:txBody>
      </p:sp>
      <p:sp>
        <p:nvSpPr>
          <p:cNvPr id="3" name="Content Placeholder 2">
            <a:extLst>
              <a:ext uri="{FF2B5EF4-FFF2-40B4-BE49-F238E27FC236}">
                <a16:creationId xmlns:a16="http://schemas.microsoft.com/office/drawing/2014/main" id="{1CFBB35F-0354-496C-AA03-E0773B100DC3}"/>
              </a:ext>
            </a:extLst>
          </p:cNvPr>
          <p:cNvSpPr>
            <a:spLocks noGrp="1"/>
          </p:cNvSpPr>
          <p:nvPr>
            <p:ph idx="1"/>
          </p:nvPr>
        </p:nvSpPr>
        <p:spPr>
          <a:xfrm>
            <a:off x="666659" y="2367627"/>
            <a:ext cx="8596668" cy="3880773"/>
          </a:xfrm>
        </p:spPr>
        <p:txBody>
          <a:bodyPr>
            <a:normAutofit/>
          </a:bodyPr>
          <a:lstStyle/>
          <a:p>
            <a:pPr fontAlgn="base"/>
            <a:r>
              <a:rPr lang="en-US" sz="2400" dirty="0"/>
              <a:t>The M1 chip includes an 8-core CPU with four high-performance cores and four high-efficiency cores. The high-performance cores are designed to offer the best performance for power-intensive single-threaded tasks.</a:t>
            </a:r>
          </a:p>
          <a:p>
            <a:r>
              <a:rPr lang="en-US" sz="2400" dirty="0"/>
              <a:t>For tasks that are less intensive and don't require the same power, such as web browsing, there are four high-efficiency cores that use a tenth of the power to preserve battery life.</a:t>
            </a:r>
          </a:p>
        </p:txBody>
      </p:sp>
      <mc:AlternateContent xmlns:mc="http://schemas.openxmlformats.org/markup-compatibility/2006">
        <mc:Choice xmlns:am3d="http://schemas.microsoft.com/office/drawing/2017/model3d" Requires="am3d">
          <p:graphicFrame>
            <p:nvGraphicFramePr>
              <p:cNvPr id="4" name="3D Model 3" descr="Cpu">
                <a:extLst>
                  <a:ext uri="{FF2B5EF4-FFF2-40B4-BE49-F238E27FC236}">
                    <a16:creationId xmlns:a16="http://schemas.microsoft.com/office/drawing/2014/main" id="{A5DC6EA7-E313-418B-A5B7-EFEC8F143418}"/>
                  </a:ext>
                </a:extLst>
              </p:cNvPr>
              <p:cNvGraphicFramePr>
                <a:graphicFrameLocks noChangeAspect="1"/>
              </p:cNvGraphicFramePr>
              <p:nvPr>
                <p:extLst>
                  <p:ext uri="{D42A27DB-BD31-4B8C-83A1-F6EECF244321}">
                    <p14:modId xmlns:p14="http://schemas.microsoft.com/office/powerpoint/2010/main" val="3680166915"/>
                  </p:ext>
                </p:extLst>
              </p:nvPr>
            </p:nvGraphicFramePr>
            <p:xfrm rot="10800000">
              <a:off x="-2272" y="1328291"/>
              <a:ext cx="9863723" cy="512369"/>
            </p:xfrm>
            <a:graphic>
              <a:graphicData uri="http://schemas.microsoft.com/office/drawing/2017/model3d">
                <am3d:model3d r:embed="rId2">
                  <am3d:spPr>
                    <a:xfrm rot="10800000">
                      <a:off x="0" y="0"/>
                      <a:ext cx="9863723" cy="512369"/>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m3d:postTrans dx="0" dy="0" dz="0"/>
                  </am3d:trans>
                  <am3d:raster rName="Office3DRenderer" rVer="16.0.8326">
                    <am3d:blip r:embed="rId3"/>
                  </am3d:raster>
                  <am3d:objViewport viewportSz="110236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pu">
                <a:extLst>
                  <a:ext uri="{FF2B5EF4-FFF2-40B4-BE49-F238E27FC236}">
                    <a16:creationId xmlns:a16="http://schemas.microsoft.com/office/drawing/2014/main" id="{A5DC6EA7-E313-418B-A5B7-EFEC8F143418}"/>
                  </a:ext>
                </a:extLst>
              </p:cNvPr>
              <p:cNvPicPr>
                <a:picLocks noGrp="1" noRot="1" noChangeAspect="1" noMove="1" noResize="1" noEditPoints="1" noAdjustHandles="1" noChangeArrowheads="1" noChangeShapeType="1" noCrop="1"/>
              </p:cNvPicPr>
              <p:nvPr/>
            </p:nvPicPr>
            <p:blipFill>
              <a:blip r:embed="rId3"/>
              <a:stretch>
                <a:fillRect/>
              </a:stretch>
            </p:blipFill>
            <p:spPr>
              <a:xfrm rot="10800000">
                <a:off x="-2272" y="1328291"/>
                <a:ext cx="9863723" cy="512369"/>
              </a:xfrm>
              <a:prstGeom prst="rect">
                <a:avLst/>
              </a:prstGeom>
            </p:spPr>
          </p:pic>
        </mc:Fallback>
      </mc:AlternateContent>
    </p:spTree>
    <p:extLst>
      <p:ext uri="{BB962C8B-B14F-4D97-AF65-F5344CB8AC3E}">
        <p14:creationId xmlns:p14="http://schemas.microsoft.com/office/powerpoint/2010/main" val="397683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F0248-3303-453C-990B-D40BFA04F983}"/>
              </a:ext>
            </a:extLst>
          </p:cNvPr>
          <p:cNvPicPr>
            <a:picLocks noChangeAspect="1"/>
          </p:cNvPicPr>
          <p:nvPr/>
        </p:nvPicPr>
        <p:blipFill>
          <a:blip r:embed="rId2"/>
          <a:stretch>
            <a:fillRect/>
          </a:stretch>
        </p:blipFill>
        <p:spPr>
          <a:xfrm>
            <a:off x="168813" y="113837"/>
            <a:ext cx="6839905" cy="33151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CB8A64E2-071E-4D0E-9C5A-DD898C0A6710}"/>
              </a:ext>
            </a:extLst>
          </p:cNvPr>
          <p:cNvPicPr>
            <a:picLocks noChangeAspect="1"/>
          </p:cNvPicPr>
          <p:nvPr/>
        </p:nvPicPr>
        <p:blipFill>
          <a:blip r:embed="rId3"/>
          <a:stretch>
            <a:fillRect/>
          </a:stretch>
        </p:blipFill>
        <p:spPr>
          <a:xfrm>
            <a:off x="5028538" y="3560423"/>
            <a:ext cx="6839905" cy="326753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mc:AlternateContent xmlns:mc="http://schemas.openxmlformats.org/markup-compatibility/2006">
        <mc:Choice xmlns:am3d="http://schemas.microsoft.com/office/drawing/2017/model3d" Requires="am3d">
          <p:graphicFrame>
            <p:nvGraphicFramePr>
              <p:cNvPr id="6" name="3D Model 5" descr="Curved arrow">
                <a:extLst>
                  <a:ext uri="{FF2B5EF4-FFF2-40B4-BE49-F238E27FC236}">
                    <a16:creationId xmlns:a16="http://schemas.microsoft.com/office/drawing/2014/main" id="{F6C9DB4C-1075-4B53-9BD0-D389550BE1A8}"/>
                  </a:ext>
                </a:extLst>
              </p:cNvPr>
              <p:cNvGraphicFramePr>
                <a:graphicFrameLocks noChangeAspect="1"/>
              </p:cNvGraphicFramePr>
              <p:nvPr>
                <p:extLst>
                  <p:ext uri="{D42A27DB-BD31-4B8C-83A1-F6EECF244321}">
                    <p14:modId xmlns:p14="http://schemas.microsoft.com/office/powerpoint/2010/main" val="2768369475"/>
                  </p:ext>
                </p:extLst>
              </p:nvPr>
            </p:nvGraphicFramePr>
            <p:xfrm>
              <a:off x="4532572" y="2629239"/>
              <a:ext cx="2170776" cy="1599520"/>
            </p:xfrm>
            <a:graphic>
              <a:graphicData uri="http://schemas.microsoft.com/office/drawing/2017/model3d">
                <am3d:model3d r:embed="rId4">
                  <am3d:spPr>
                    <a:xfrm>
                      <a:off x="0" y="0"/>
                      <a:ext cx="2170776" cy="1599520"/>
                    </a:xfrm>
                    <a:prstGeom prst="rect">
                      <a:avLst/>
                    </a:prstGeom>
                  </am3d:spPr>
                  <am3d:camera>
                    <am3d:pos x="0" y="0" z="62785479"/>
                    <am3d:up dx="0" dy="36000000" dz="0"/>
                    <am3d:lookAt x="0" y="0" z="0"/>
                    <am3d:perspective fov="2700000"/>
                  </am3d:camera>
                  <am3d:trans>
                    <am3d:meterPerModelUnit n="2549559" d="1000000"/>
                    <am3d:preTrans dx="0" dy="-11195411" dz="26001"/>
                    <am3d:scale>
                      <am3d:sx n="1000000" d="1000000"/>
                      <am3d:sy n="1000000" d="1000000"/>
                      <am3d:sz n="1000000" d="1000000"/>
                    </am3d:scale>
                    <am3d:rot ax="483768" ay="-923804" az="-129230"/>
                    <am3d:postTrans dx="0" dy="0" dz="0"/>
                  </am3d:trans>
                  <am3d:raster rName="Office3DRenderer" rVer="16.0.8326">
                    <am3d:blip r:embed="rId5"/>
                  </am3d:raster>
                  <am3d:objViewport viewportSz="29324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Curved arrow">
                <a:extLst>
                  <a:ext uri="{FF2B5EF4-FFF2-40B4-BE49-F238E27FC236}">
                    <a16:creationId xmlns:a16="http://schemas.microsoft.com/office/drawing/2014/main" id="{F6C9DB4C-1075-4B53-9BD0-D389550BE1A8}"/>
                  </a:ext>
                </a:extLst>
              </p:cNvPr>
              <p:cNvPicPr>
                <a:picLocks noGrp="1" noRot="1" noChangeAspect="1" noMove="1" noResize="1" noEditPoints="1" noAdjustHandles="1" noChangeArrowheads="1" noChangeShapeType="1" noCrop="1"/>
              </p:cNvPicPr>
              <p:nvPr/>
            </p:nvPicPr>
            <p:blipFill>
              <a:blip r:embed="rId5"/>
              <a:stretch>
                <a:fillRect/>
              </a:stretch>
            </p:blipFill>
            <p:spPr>
              <a:xfrm>
                <a:off x="4532572" y="2629239"/>
                <a:ext cx="2170776" cy="1599520"/>
              </a:xfrm>
              <a:prstGeom prst="rect">
                <a:avLst/>
              </a:prstGeom>
            </p:spPr>
          </p:pic>
        </mc:Fallback>
      </mc:AlternateContent>
    </p:spTree>
    <p:extLst>
      <p:ext uri="{BB962C8B-B14F-4D97-AF65-F5344CB8AC3E}">
        <p14:creationId xmlns:p14="http://schemas.microsoft.com/office/powerpoint/2010/main" val="168677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8791-D2AD-4DEC-835A-12305CA22E87}"/>
              </a:ext>
            </a:extLst>
          </p:cNvPr>
          <p:cNvSpPr>
            <a:spLocks noGrp="1"/>
          </p:cNvSpPr>
          <p:nvPr>
            <p:ph type="title"/>
          </p:nvPr>
        </p:nvSpPr>
        <p:spPr>
          <a:xfrm>
            <a:off x="677334" y="167813"/>
            <a:ext cx="8596668" cy="704384"/>
          </a:xfrm>
        </p:spPr>
        <p:txBody>
          <a:bodyPr/>
          <a:lstStyle/>
          <a:p>
            <a:pPr algn="ctr"/>
            <a:r>
              <a:rPr lang="en-US" dirty="0"/>
              <a:t>Speed and Battery life</a:t>
            </a:r>
          </a:p>
        </p:txBody>
      </p:sp>
      <p:sp>
        <p:nvSpPr>
          <p:cNvPr id="5" name="Content Placeholder 4">
            <a:extLst>
              <a:ext uri="{FF2B5EF4-FFF2-40B4-BE49-F238E27FC236}">
                <a16:creationId xmlns:a16="http://schemas.microsoft.com/office/drawing/2014/main" id="{24EC8E96-533B-4B1A-83F8-F9BBE2085566}"/>
              </a:ext>
            </a:extLst>
          </p:cNvPr>
          <p:cNvSpPr>
            <a:spLocks noGrp="1"/>
          </p:cNvSpPr>
          <p:nvPr>
            <p:ph idx="1"/>
          </p:nvPr>
        </p:nvSpPr>
        <p:spPr>
          <a:xfrm>
            <a:off x="677334" y="1037704"/>
            <a:ext cx="4076548" cy="3880772"/>
          </a:xfrm>
        </p:spPr>
        <p:txBody>
          <a:bodyPr>
            <a:normAutofit fontScale="92500" lnSpcReduction="10000"/>
          </a:bodyPr>
          <a:lstStyle/>
          <a:p>
            <a:pPr algn="ctr" fontAlgn="base"/>
            <a:r>
              <a:rPr lang="en-US" sz="2000" b="1" dirty="0"/>
              <a:t>Apple M1 Speed</a:t>
            </a:r>
          </a:p>
          <a:p>
            <a:pPr fontAlgn="base"/>
            <a:r>
              <a:rPr lang="en-US" sz="2000" dirty="0"/>
              <a:t>The M1 chip brings up to 3.5x faster CPU performance, up to 6x faster GPU performance, and up to 15x faster machine learning capabilities compared to the Intel chips used in prior-generation machines.</a:t>
            </a:r>
          </a:p>
          <a:p>
            <a:pPr fontAlgn="base"/>
            <a:r>
              <a:rPr lang="en-US" sz="2000" dirty="0"/>
              <a:t>Compared to the latest PC laptop chips, the M1 offers 2x faster CPU performance and does so using just 25 percent of the power.</a:t>
            </a:r>
          </a:p>
          <a:p>
            <a:endParaRPr lang="en-US" dirty="0"/>
          </a:p>
        </p:txBody>
      </p:sp>
      <p:sp>
        <p:nvSpPr>
          <p:cNvPr id="6" name="Content Placeholder 4">
            <a:extLst>
              <a:ext uri="{FF2B5EF4-FFF2-40B4-BE49-F238E27FC236}">
                <a16:creationId xmlns:a16="http://schemas.microsoft.com/office/drawing/2014/main" id="{A48B7C51-F5FA-4D76-A9F6-88BDDA1884A0}"/>
              </a:ext>
            </a:extLst>
          </p:cNvPr>
          <p:cNvSpPr txBox="1">
            <a:spLocks/>
          </p:cNvSpPr>
          <p:nvPr/>
        </p:nvSpPr>
        <p:spPr>
          <a:xfrm>
            <a:off x="5686428" y="1037702"/>
            <a:ext cx="4076549" cy="388077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ctr" fontAlgn="base"/>
            <a:r>
              <a:rPr lang="en-US" sz="2100" b="1" dirty="0"/>
              <a:t>Battery Life</a:t>
            </a:r>
          </a:p>
          <a:p>
            <a:pPr fontAlgn="base"/>
            <a:r>
              <a:rPr lang="en-US" sz="2100" dirty="0"/>
              <a:t>Even with the incredible speed improvements that the M1 chip brings, it is also more battery-efficient than any other Mac chip Apple has released to date.</a:t>
            </a:r>
          </a:p>
          <a:p>
            <a:pPr fontAlgn="base"/>
            <a:r>
              <a:rPr lang="en-US" sz="2100" dirty="0"/>
              <a:t>Battery life in an M1 Mac lasts up to 2x longer than in prior-generation Macs. The Mac with the longest battery life is the 13-inch MacBook Pro, which lasts for up to 20 hours. That's double the battery life of the prior-generation model.</a:t>
            </a:r>
          </a:p>
          <a:p>
            <a:endParaRPr lang="en-US" dirty="0"/>
          </a:p>
        </p:txBody>
      </p:sp>
      <mc:AlternateContent xmlns:mc="http://schemas.openxmlformats.org/markup-compatibility/2006">
        <mc:Choice xmlns:am3d="http://schemas.microsoft.com/office/drawing/2017/model3d" Requires="am3d">
          <p:graphicFrame>
            <p:nvGraphicFramePr>
              <p:cNvPr id="7" name="3D Model 6" descr="Raven Drag Wheel Front">
                <a:extLst>
                  <a:ext uri="{FF2B5EF4-FFF2-40B4-BE49-F238E27FC236}">
                    <a16:creationId xmlns:a16="http://schemas.microsoft.com/office/drawing/2014/main" id="{E080CE26-DE48-452D-9DC1-2F889E65B222}"/>
                  </a:ext>
                </a:extLst>
              </p:cNvPr>
              <p:cNvGraphicFramePr>
                <a:graphicFrameLocks noChangeAspect="1"/>
              </p:cNvGraphicFramePr>
              <p:nvPr>
                <p:extLst>
                  <p:ext uri="{D42A27DB-BD31-4B8C-83A1-F6EECF244321}">
                    <p14:modId xmlns:p14="http://schemas.microsoft.com/office/powerpoint/2010/main" val="1953599901"/>
                  </p:ext>
                </p:extLst>
              </p:nvPr>
            </p:nvGraphicFramePr>
            <p:xfrm>
              <a:off x="1971709" y="4918475"/>
              <a:ext cx="1566867" cy="1585859"/>
            </p:xfrm>
            <a:graphic>
              <a:graphicData uri="http://schemas.microsoft.com/office/drawing/2017/model3d">
                <am3d:model3d r:embed="rId2">
                  <am3d:spPr>
                    <a:xfrm>
                      <a:off x="0" y="0"/>
                      <a:ext cx="1566867" cy="1585859"/>
                    </a:xfrm>
                    <a:prstGeom prst="rect">
                      <a:avLst/>
                    </a:prstGeom>
                  </am3d:spPr>
                  <am3d:camera>
                    <am3d:pos x="0" y="0" z="68621107"/>
                    <am3d:up dx="0" dy="36000000" dz="0"/>
                    <am3d:lookAt x="0" y="0" z="0"/>
                    <am3d:perspective fov="2700000"/>
                  </am3d:camera>
                  <am3d:trans>
                    <am3d:meterPerModelUnit n="181882613" d="1000000"/>
                    <am3d:preTrans dx="-47506968" dy="7" dz="-76851725"/>
                    <am3d:scale>
                      <am3d:sx n="1000000" d="1000000"/>
                      <am3d:sy n="1000000" d="1000000"/>
                      <am3d:sz n="1000000" d="1000000"/>
                    </am3d:scale>
                    <am3d:rot ax="-7120160" ay="3150744" az="-7474243"/>
                    <am3d:postTrans dx="0" dy="0" dz="0"/>
                  </am3d:trans>
                  <am3d:raster rName="Office3DRenderer" rVer="16.0.8326">
                    <am3d:blip r:embed="rId3"/>
                  </am3d:raster>
                  <am3d:objViewport viewportSz="22315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Raven Drag Wheel Front">
                <a:extLst>
                  <a:ext uri="{FF2B5EF4-FFF2-40B4-BE49-F238E27FC236}">
                    <a16:creationId xmlns:a16="http://schemas.microsoft.com/office/drawing/2014/main" id="{E080CE26-DE48-452D-9DC1-2F889E65B222}"/>
                  </a:ext>
                </a:extLst>
              </p:cNvPr>
              <p:cNvPicPr>
                <a:picLocks noGrp="1" noRot="1" noChangeAspect="1" noMove="1" noResize="1" noEditPoints="1" noAdjustHandles="1" noChangeArrowheads="1" noChangeShapeType="1" noCrop="1"/>
              </p:cNvPicPr>
              <p:nvPr/>
            </p:nvPicPr>
            <p:blipFill>
              <a:blip r:embed="rId3"/>
              <a:stretch>
                <a:fillRect/>
              </a:stretch>
            </p:blipFill>
            <p:spPr>
              <a:xfrm>
                <a:off x="1971709" y="4918475"/>
                <a:ext cx="1566867" cy="158585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Full battery">
                <a:extLst>
                  <a:ext uri="{FF2B5EF4-FFF2-40B4-BE49-F238E27FC236}">
                    <a16:creationId xmlns:a16="http://schemas.microsoft.com/office/drawing/2014/main" id="{15F8F68C-998F-4BED-B978-9D62EA6F9928}"/>
                  </a:ext>
                </a:extLst>
              </p:cNvPr>
              <p:cNvGraphicFramePr>
                <a:graphicFrameLocks noChangeAspect="1"/>
              </p:cNvGraphicFramePr>
              <p:nvPr>
                <p:extLst>
                  <p:ext uri="{D42A27DB-BD31-4B8C-83A1-F6EECF244321}">
                    <p14:modId xmlns:p14="http://schemas.microsoft.com/office/powerpoint/2010/main" val="3107760164"/>
                  </p:ext>
                </p:extLst>
              </p:nvPr>
            </p:nvGraphicFramePr>
            <p:xfrm>
              <a:off x="7333524" y="4775980"/>
              <a:ext cx="1035141" cy="1870852"/>
            </p:xfrm>
            <a:graphic>
              <a:graphicData uri="http://schemas.microsoft.com/office/drawing/2017/model3d">
                <am3d:model3d r:embed="rId4">
                  <am3d:spPr>
                    <a:xfrm>
                      <a:off x="0" y="0"/>
                      <a:ext cx="1035141" cy="1870852"/>
                    </a:xfrm>
                    <a:prstGeom prst="rect">
                      <a:avLst/>
                    </a:prstGeom>
                  </am3d:spPr>
                  <am3d:camera>
                    <am3d:pos x="0" y="0" z="60936557"/>
                    <am3d:up dx="0" dy="36000000" dz="0"/>
                    <am3d:lookAt x="0" y="0" z="0"/>
                    <am3d:perspective fov="2700000"/>
                  </am3d:camera>
                  <am3d:trans>
                    <am3d:meterPerModelUnit n="4999997" d="1000000"/>
                    <am3d:preTrans dx="18" dy="-17999983" dz="16120"/>
                    <am3d:scale>
                      <am3d:sx n="1000000" d="1000000"/>
                      <am3d:sy n="1000000" d="1000000"/>
                      <am3d:sz n="1000000" d="1000000"/>
                    </am3d:scale>
                    <am3d:rot ax="1414682" ay="1339263" az="564690"/>
                    <am3d:postTrans dx="0" dy="0" dz="0"/>
                  </am3d:trans>
                  <am3d:raster rName="Office3DRenderer" rVer="16.0.8326">
                    <am3d:blip r:embed="rId5"/>
                  </am3d:raster>
                  <am3d:objViewport viewportSz="20987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Full battery">
                <a:extLst>
                  <a:ext uri="{FF2B5EF4-FFF2-40B4-BE49-F238E27FC236}">
                    <a16:creationId xmlns:a16="http://schemas.microsoft.com/office/drawing/2014/main" id="{15F8F68C-998F-4BED-B978-9D62EA6F9928}"/>
                  </a:ext>
                </a:extLst>
              </p:cNvPr>
              <p:cNvPicPr>
                <a:picLocks noGrp="1" noRot="1" noChangeAspect="1" noMove="1" noResize="1" noEditPoints="1" noAdjustHandles="1" noChangeArrowheads="1" noChangeShapeType="1" noCrop="1"/>
              </p:cNvPicPr>
              <p:nvPr/>
            </p:nvPicPr>
            <p:blipFill>
              <a:blip r:embed="rId5"/>
              <a:stretch>
                <a:fillRect/>
              </a:stretch>
            </p:blipFill>
            <p:spPr>
              <a:xfrm>
                <a:off x="7333524" y="4775980"/>
                <a:ext cx="1035141" cy="1870852"/>
              </a:xfrm>
              <a:prstGeom prst="rect">
                <a:avLst/>
              </a:prstGeom>
            </p:spPr>
          </p:pic>
        </mc:Fallback>
      </mc:AlternateContent>
    </p:spTree>
    <p:extLst>
      <p:ext uri="{BB962C8B-B14F-4D97-AF65-F5344CB8AC3E}">
        <p14:creationId xmlns:p14="http://schemas.microsoft.com/office/powerpoint/2010/main" val="11787495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TotalTime>
  <Words>392</Words>
  <Application>Microsoft Office PowerPoint</Application>
  <PresentationFormat>Widescreen</PresentationFormat>
  <Paragraphs>16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Trebuchet MS</vt:lpstr>
      <vt:lpstr>Wingdings 3</vt:lpstr>
      <vt:lpstr>Facet</vt:lpstr>
      <vt:lpstr>Apple M1 CPU</vt:lpstr>
      <vt:lpstr>PowerPoint Presentation</vt:lpstr>
      <vt:lpstr>PowerPoint Presentation</vt:lpstr>
      <vt:lpstr>CPU </vt:lpstr>
      <vt:lpstr>PowerPoint Presentation</vt:lpstr>
      <vt:lpstr>Speed and Battery life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M1 CPU</dc:title>
  <dc:creator>Əsəd Əsədzadə</dc:creator>
  <cp:lastModifiedBy>Əsəd Əsədzadə</cp:lastModifiedBy>
  <cp:revision>3</cp:revision>
  <dcterms:created xsi:type="dcterms:W3CDTF">2022-10-07T13:03:13Z</dcterms:created>
  <dcterms:modified xsi:type="dcterms:W3CDTF">2022-10-07T13:26:51Z</dcterms:modified>
</cp:coreProperties>
</file>